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3" r:id="rId9"/>
    <p:sldId id="269" r:id="rId10"/>
    <p:sldId id="266" r:id="rId11"/>
    <p:sldId id="267" r:id="rId12"/>
    <p:sldId id="268" r:id="rId13"/>
    <p:sldId id="261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175074-DF68-4BAB-9736-A45EF0E454AB}" v="101" dt="2023-04-08T12:42:48.1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0CE10-A16A-CA6B-95CE-50633580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5889F-6EDE-1831-B7FA-AF5DDD432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2C2899-CA31-B6F2-B804-2C6D3FC00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B27C5F-79B1-A0F6-93FB-CE2AC67E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BE4649-4E88-5E5D-9EC2-01889F88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3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03137-4772-EB3E-8306-AE00D1A7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B80D1-71CD-F4BC-C7BA-400F24A47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C360C3-8DF2-48F8-7BCD-70C6791E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664F90-850A-236C-26B7-DA2B44EAA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2554C-E3CE-4D2F-78DD-9640A6B7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79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C58DA4-5497-A89B-B197-3DBBEAAC7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648AB7-9660-C712-98D9-F1A15E862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6A331-F076-8D8E-81DF-27168239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5D977-25A9-FBDF-7270-80683DA8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EA6CE8-833D-F0A8-E5C9-173CBB5B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3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4059D-9FD5-D72B-8560-8D80E810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97E45-8D22-F3E5-79E8-E0F40135E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6C0E5A-73D5-C9A3-200E-CFAD7F39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59824-0467-0706-8A02-CABFBBC5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BCF635-AE5B-E2D1-43F3-80CB5D67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6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E4936-CA72-E9EE-50A1-4687855A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E96270-0B04-E4F2-E6F1-6EA47BE2B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01891-CC89-9686-31BF-05743BE50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054FD-DEA3-ACCE-FD94-90A78C49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AD196-030B-4E77-E6B4-74E1EB9F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263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A001E-A0D6-9A31-78B0-25D9D078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324B0-4EBC-EB33-B860-3C15638859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CE3DD0-DD3C-F9F6-7B0B-E3C70C45D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B3CBF1-1705-377F-89FA-80A89450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8754C8-3D01-F155-E8FE-3A6E41FD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18DB05-1CF2-1C92-A57C-E4816EE7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794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66917-01A0-C070-D25E-E5E69699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F29E42-7B65-ABA9-C4DB-0B4554686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2F4D77-73A0-298D-B546-EE57E7E55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654C4C-628E-648E-AF49-729E69BA7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E21DD5-B61B-932E-362C-C5AB2C9F6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970875-4DAD-4D87-6C02-EEB0A0C7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A788D1-2735-BDF4-D567-B0E5D082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AAB2C7-B29E-7D53-EBE9-2C92A9BBB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66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3EFF65-8D6F-C2B5-81D9-BCC42719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CB1C4C-D94F-32C6-7AE9-D3D5EC240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366755-02E4-E9E2-3B0B-E0EA9D9F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DFBCBB-2DD3-7C27-9050-C4BB0B03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1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9845A0-7393-1374-1341-CF54A86D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FC3AE63-BDBB-99AC-68CE-2AD518DDF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B29418-9B53-C394-F450-55538EDBB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01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44E4B-457B-F96C-5EFD-A669304B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94A6F6-CB2A-9B5F-6391-7C53719AB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651E9D-E708-4218-1F8F-E724BD411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BC6E86-F7E6-F922-609C-063114E6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23F39-E0CB-C3A0-E1DA-94089C075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822CC7-ACCB-50A5-E7E2-E368E224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01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AC5B-32F1-7052-A86A-92182DAB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A5F15C-FEF3-4CD3-EDBE-A2A31AB44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A803D7-77B0-7D2B-742D-F170986F6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ECDD5E-9A59-CBBE-40D4-2CE8A761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7C92C-840E-3A65-599F-38EBAB77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23129-04D1-A225-2597-1B7B2DE7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93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2668DB-7DAD-5A17-A76A-3C0B4F438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4D68B-EC75-B82B-35F3-27A2011AC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2BAB1-B3FD-5698-F04D-BD0F6983AC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75464-4E56-429A-92A2-21F91222174A}" type="datetimeFigureOut">
              <a:rPr lang="ko-KR" altLang="en-US" smtClean="0"/>
              <a:t>2023-04-09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57F7A-61CD-279A-F1FF-95A78008E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DC1E2-1555-A0C5-50AF-77DE68E52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9674C-B412-46BC-8735-145ECB5ACB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5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1.png"/><Relationship Id="rId10" Type="http://schemas.openxmlformats.org/officeDocument/2006/relationships/image" Target="../media/image24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B189D4-B0B7-E1FE-1A72-B0040E48F883}"/>
              </a:ext>
            </a:extLst>
          </p:cNvPr>
          <p:cNvSpPr/>
          <p:nvPr/>
        </p:nvSpPr>
        <p:spPr>
          <a:xfrm>
            <a:off x="533220" y="372666"/>
            <a:ext cx="4646334" cy="26466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8EA7B6-3A92-8117-D2D5-499AE50105AC}"/>
              </a:ext>
            </a:extLst>
          </p:cNvPr>
          <p:cNvSpPr/>
          <p:nvPr/>
        </p:nvSpPr>
        <p:spPr>
          <a:xfrm>
            <a:off x="7049209" y="385479"/>
            <a:ext cx="4646334" cy="26466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7989E3-D53E-C52F-6433-F3A9AEB4728E}"/>
              </a:ext>
            </a:extLst>
          </p:cNvPr>
          <p:cNvSpPr/>
          <p:nvPr/>
        </p:nvSpPr>
        <p:spPr>
          <a:xfrm>
            <a:off x="533220" y="3918778"/>
            <a:ext cx="4646334" cy="26466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31F19A-2350-FC20-9FD3-6FED4DA95F1F}"/>
              </a:ext>
            </a:extLst>
          </p:cNvPr>
          <p:cNvSpPr/>
          <p:nvPr/>
        </p:nvSpPr>
        <p:spPr>
          <a:xfrm>
            <a:off x="6932997" y="3918778"/>
            <a:ext cx="4646334" cy="26466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8C83775-E96C-6F0B-FCD2-FC9E5098D34D}"/>
              </a:ext>
            </a:extLst>
          </p:cNvPr>
          <p:cNvCxnSpPr/>
          <p:nvPr/>
        </p:nvCxnSpPr>
        <p:spPr>
          <a:xfrm>
            <a:off x="5474126" y="1761294"/>
            <a:ext cx="100645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F2B9A45-9248-767E-0249-74783C19FC26}"/>
              </a:ext>
            </a:extLst>
          </p:cNvPr>
          <p:cNvCxnSpPr>
            <a:cxnSpLocks/>
          </p:cNvCxnSpPr>
          <p:nvPr/>
        </p:nvCxnSpPr>
        <p:spPr>
          <a:xfrm>
            <a:off x="9449823" y="3116171"/>
            <a:ext cx="2722" cy="7224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1F604D9-14B0-0884-892E-B3BDDB734437}"/>
              </a:ext>
            </a:extLst>
          </p:cNvPr>
          <p:cNvCxnSpPr>
            <a:cxnSpLocks/>
          </p:cNvCxnSpPr>
          <p:nvPr/>
        </p:nvCxnSpPr>
        <p:spPr>
          <a:xfrm flipH="1">
            <a:off x="5474126" y="5382073"/>
            <a:ext cx="100747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227830" y="189263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1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컨텐츠 시스템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627537-6FA5-CE04-9CED-00D88E747957}"/>
              </a:ext>
            </a:extLst>
          </p:cNvPr>
          <p:cNvSpPr txBox="1"/>
          <p:nvPr/>
        </p:nvSpPr>
        <p:spPr>
          <a:xfrm>
            <a:off x="7772600" y="189263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46F281-EAD7-D88D-6C4B-A0F91EDFD166}"/>
              </a:ext>
            </a:extLst>
          </p:cNvPr>
          <p:cNvSpPr txBox="1"/>
          <p:nvPr/>
        </p:nvSpPr>
        <p:spPr>
          <a:xfrm>
            <a:off x="7772599" y="3750784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3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6F1DF4-5036-C6C3-D700-7C1E217449AF}"/>
              </a:ext>
            </a:extLst>
          </p:cNvPr>
          <p:cNvSpPr txBox="1"/>
          <p:nvPr/>
        </p:nvSpPr>
        <p:spPr>
          <a:xfrm>
            <a:off x="1227829" y="3750784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4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엔딩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0714B-225E-7745-2C35-18BD69CBCB10}"/>
              </a:ext>
            </a:extLst>
          </p:cNvPr>
          <p:cNvSpPr txBox="1"/>
          <p:nvPr/>
        </p:nvSpPr>
        <p:spPr>
          <a:xfrm>
            <a:off x="798987" y="970162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로고 및 타이틀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맵 에디터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 구조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3BFA5-BD8F-288E-FE4F-A3BB90B851E6}"/>
              </a:ext>
            </a:extLst>
          </p:cNvPr>
          <p:cNvSpPr txBox="1"/>
          <p:nvPr/>
        </p:nvSpPr>
        <p:spPr>
          <a:xfrm>
            <a:off x="7278213" y="754811"/>
            <a:ext cx="4114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플레이어 기본 동작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튜토리얼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프롤로그 스토리 연출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7DF345-240E-F5B2-B7E0-D16C99E3FCCB}"/>
              </a:ext>
            </a:extLst>
          </p:cNvPr>
          <p:cNvSpPr txBox="1"/>
          <p:nvPr/>
        </p:nvSpPr>
        <p:spPr>
          <a:xfrm>
            <a:off x="7278213" y="4725244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프롤로그 보스 강선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보스 패턴 시스템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5FEA2-6BCB-03FA-C8C3-F0561DDDAF92}"/>
              </a:ext>
            </a:extLst>
          </p:cNvPr>
          <p:cNvSpPr txBox="1"/>
          <p:nvPr/>
        </p:nvSpPr>
        <p:spPr>
          <a:xfrm>
            <a:off x="798987" y="505745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보스 강선 처치 후 엔딩까지의 연출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3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7C04440-344B-C2E9-278B-3E8D28D2CDF7}"/>
              </a:ext>
            </a:extLst>
          </p:cNvPr>
          <p:cNvGrpSpPr/>
          <p:nvPr/>
        </p:nvGrpSpPr>
        <p:grpSpPr>
          <a:xfrm>
            <a:off x="197192" y="833847"/>
            <a:ext cx="3554718" cy="5823428"/>
            <a:chOff x="51636" y="1060270"/>
            <a:chExt cx="3554718" cy="582342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41EC502-6869-ACE9-0A6E-50B6413805C0}"/>
                </a:ext>
              </a:extLst>
            </p:cNvPr>
            <p:cNvSpPr/>
            <p:nvPr/>
          </p:nvSpPr>
          <p:spPr>
            <a:xfrm>
              <a:off x="1082939" y="1060270"/>
              <a:ext cx="2523415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[NPC0] </a:t>
              </a:r>
              <a:r>
                <a:rPr lang="ko-KR" altLang="en-US" sz="1600" dirty="0">
                  <a:solidFill>
                    <a:schemeClr val="bg1"/>
                  </a:solidFill>
                </a:rPr>
                <a:t>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프롤로그에서 플레이어 다음으로 제일 많은 연출신이 들어간다</a:t>
              </a:r>
              <a:endParaRPr lang="en-US" altLang="ko-KR" sz="1600" dirty="0">
                <a:solidFill>
                  <a:schemeClr val="bg1"/>
                </a:solidFill>
              </a:endParaRPr>
            </a:p>
          </p:txBody>
        </p:sp>
        <p:pic>
          <p:nvPicPr>
            <p:cNvPr id="3" name="그림 2" descr="사각형이(가) 표시된 사진&#10;&#10;자동 생성된 설명">
              <a:extLst>
                <a:ext uri="{FF2B5EF4-FFF2-40B4-BE49-F238E27FC236}">
                  <a16:creationId xmlns:a16="http://schemas.microsoft.com/office/drawing/2014/main" id="{264A0FDB-A0BD-C8C9-B8A4-9C1C00282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6" y="1152798"/>
              <a:ext cx="840188" cy="138030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DBF124B-28F1-18DD-932E-D4C6A11004BA}"/>
                </a:ext>
              </a:extLst>
            </p:cNvPr>
            <p:cNvSpPr/>
            <p:nvPr/>
          </p:nvSpPr>
          <p:spPr>
            <a:xfrm>
              <a:off x="1133730" y="3189302"/>
              <a:ext cx="2472624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[NPC1]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콜보이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보스인 강선이 등장하기전 연출을 담당하는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CFA2231-7DDC-3597-015D-D638554C70DD}"/>
                </a:ext>
              </a:extLst>
            </p:cNvPr>
            <p:cNvSpPr/>
            <p:nvPr/>
          </p:nvSpPr>
          <p:spPr>
            <a:xfrm>
              <a:off x="1184521" y="5318334"/>
              <a:ext cx="2421833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[NPC2] </a:t>
              </a:r>
              <a:r>
                <a:rPr lang="ko-KR" altLang="en-US" sz="1600" dirty="0">
                  <a:solidFill>
                    <a:schemeClr val="bg1"/>
                  </a:solidFill>
                </a:rPr>
                <a:t>고양이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튜토리얼에서</a:t>
              </a:r>
              <a:r>
                <a:rPr lang="ko-KR" altLang="en-US" sz="1600" dirty="0">
                  <a:solidFill>
                    <a:schemeClr val="bg1"/>
                  </a:solidFill>
                </a:rPr>
                <a:t> 구간 다시하기 기능을 제공하는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A2BDEFF-60F3-C717-E208-5EDBBFFE4700}"/>
              </a:ext>
            </a:extLst>
          </p:cNvPr>
          <p:cNvGrpSpPr/>
          <p:nvPr/>
        </p:nvGrpSpPr>
        <p:grpSpPr>
          <a:xfrm>
            <a:off x="5212667" y="830582"/>
            <a:ext cx="2523415" cy="5823428"/>
            <a:chOff x="1082939" y="1060270"/>
            <a:chExt cx="2523415" cy="58234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19E87C4-6886-3F88-425E-7A7989E19CB9}"/>
                </a:ext>
              </a:extLst>
            </p:cNvPr>
            <p:cNvSpPr/>
            <p:nvPr/>
          </p:nvSpPr>
          <p:spPr>
            <a:xfrm>
              <a:off x="1082939" y="1060270"/>
              <a:ext cx="2523415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[NPC3]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킹핀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연출을 위한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3B23DE7-04F0-6C07-22CE-ABF7AB052511}"/>
                </a:ext>
              </a:extLst>
            </p:cNvPr>
            <p:cNvSpPr/>
            <p:nvPr/>
          </p:nvSpPr>
          <p:spPr>
            <a:xfrm>
              <a:off x="1133730" y="3189302"/>
              <a:ext cx="2472624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[NPC4] </a:t>
              </a:r>
              <a:r>
                <a:rPr lang="ko-KR" altLang="en-US" sz="1600" dirty="0">
                  <a:solidFill>
                    <a:schemeClr val="bg1"/>
                  </a:solidFill>
                </a:rPr>
                <a:t>철이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연출을 위한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3E1A5F-9F7F-4CEC-F0A2-B86CF8BFF28E}"/>
                </a:ext>
              </a:extLst>
            </p:cNvPr>
            <p:cNvSpPr/>
            <p:nvPr/>
          </p:nvSpPr>
          <p:spPr>
            <a:xfrm>
              <a:off x="1184521" y="5318334"/>
              <a:ext cx="2421833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[NPC5] </a:t>
              </a:r>
              <a:r>
                <a:rPr lang="ko-KR" altLang="en-US" sz="1600" dirty="0">
                  <a:solidFill>
                    <a:schemeClr val="bg1"/>
                  </a:solidFill>
                </a:rPr>
                <a:t>캡틴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연출을 위한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 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C15E524-FD32-CF94-6A56-EB9EA6E39A8E}"/>
              </a:ext>
            </a:extLst>
          </p:cNvPr>
          <p:cNvGrpSpPr/>
          <p:nvPr/>
        </p:nvGrpSpPr>
        <p:grpSpPr>
          <a:xfrm>
            <a:off x="9298421" y="1861673"/>
            <a:ext cx="2523415" cy="3694396"/>
            <a:chOff x="1082939" y="1060270"/>
            <a:chExt cx="2523415" cy="3694396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C7AAD12-1072-BCFC-57B7-4AA5429E8761}"/>
                </a:ext>
              </a:extLst>
            </p:cNvPr>
            <p:cNvSpPr/>
            <p:nvPr/>
          </p:nvSpPr>
          <p:spPr>
            <a:xfrm>
              <a:off x="1082939" y="1060270"/>
              <a:ext cx="2523415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[NPC6] </a:t>
              </a:r>
              <a:r>
                <a:rPr lang="ko-KR" altLang="en-US" sz="1600" dirty="0" err="1">
                  <a:solidFill>
                    <a:schemeClr val="bg1"/>
                  </a:solidFill>
                </a:rPr>
                <a:t>솔져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연출을 위한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 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77F27E8-DF11-E811-74CE-AFCFFE01C219}"/>
                </a:ext>
              </a:extLst>
            </p:cNvPr>
            <p:cNvSpPr/>
            <p:nvPr/>
          </p:nvSpPr>
          <p:spPr>
            <a:xfrm>
              <a:off x="1133730" y="3189302"/>
              <a:ext cx="2472624" cy="156536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[NPC7] </a:t>
              </a:r>
              <a:r>
                <a:rPr lang="en-US" altLang="ko-KR" sz="1600" dirty="0" err="1">
                  <a:solidFill>
                    <a:schemeClr val="bg1"/>
                  </a:solidFill>
                </a:rPr>
                <a:t>Trex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endParaRPr lang="en-US" altLang="ko-KR" sz="16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</a:rPr>
                <a:t>프롤로그 연출을 위한 </a:t>
              </a:r>
              <a:r>
                <a:rPr lang="en-US" altLang="ko-KR" sz="1600" dirty="0">
                  <a:solidFill>
                    <a:schemeClr val="bg1"/>
                  </a:solidFill>
                </a:rPr>
                <a:t>NPC </a:t>
              </a:r>
            </a:p>
          </p:txBody>
        </p:sp>
      </p:grpSp>
      <p:pic>
        <p:nvPicPr>
          <p:cNvPr id="63" name="그림 62" descr="차트이(가) 표시된 사진&#10;&#10;자동 생성된 설명">
            <a:extLst>
              <a:ext uri="{FF2B5EF4-FFF2-40B4-BE49-F238E27FC236}">
                <a16:creationId xmlns:a16="http://schemas.microsoft.com/office/drawing/2014/main" id="{AB287700-8A04-E09E-3775-7FBFA316E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7" y="3048877"/>
            <a:ext cx="962033" cy="1380308"/>
          </a:xfrm>
          <a:prstGeom prst="rect">
            <a:avLst/>
          </a:prstGeom>
        </p:spPr>
      </p:pic>
      <p:pic>
        <p:nvPicPr>
          <p:cNvPr id="65" name="그림 64" descr="차트이(가) 표시된 사진&#10;&#10;자동 생성된 설명">
            <a:extLst>
              <a:ext uri="{FF2B5EF4-FFF2-40B4-BE49-F238E27FC236}">
                <a16:creationId xmlns:a16="http://schemas.microsoft.com/office/drawing/2014/main" id="{9CC63ECA-AA21-76C2-A3D1-78C449760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" y="5556069"/>
            <a:ext cx="1164132" cy="1101206"/>
          </a:xfrm>
          <a:prstGeom prst="rect">
            <a:avLst/>
          </a:prstGeom>
        </p:spPr>
      </p:pic>
      <p:pic>
        <p:nvPicPr>
          <p:cNvPr id="67" name="그림 66" descr="장난감이(가) 표시된 사진&#10;&#10;자동 생성된 설명">
            <a:extLst>
              <a:ext uri="{FF2B5EF4-FFF2-40B4-BE49-F238E27FC236}">
                <a16:creationId xmlns:a16="http://schemas.microsoft.com/office/drawing/2014/main" id="{7B711F80-0899-F38C-4234-D5ABF991E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63" y="5148299"/>
            <a:ext cx="1257442" cy="1446058"/>
          </a:xfrm>
          <a:prstGeom prst="rect">
            <a:avLst/>
          </a:prstGeom>
        </p:spPr>
      </p:pic>
      <p:pic>
        <p:nvPicPr>
          <p:cNvPr id="69" name="그림 68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5D156513-D0EA-1506-DBAC-178185B6A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079" y="2962878"/>
            <a:ext cx="1008791" cy="1565365"/>
          </a:xfrm>
          <a:prstGeom prst="rect">
            <a:avLst/>
          </a:prstGeom>
        </p:spPr>
      </p:pic>
      <p:graphicFrame>
        <p:nvGraphicFramePr>
          <p:cNvPr id="70" name="개체 69">
            <a:extLst>
              <a:ext uri="{FF2B5EF4-FFF2-40B4-BE49-F238E27FC236}">
                <a16:creationId xmlns:a16="http://schemas.microsoft.com/office/drawing/2014/main" id="{939D072A-520B-C2A0-7AAE-C5E27EB12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215421"/>
              </p:ext>
            </p:extLst>
          </p:nvPr>
        </p:nvGraphicFramePr>
        <p:xfrm>
          <a:off x="4252794" y="896711"/>
          <a:ext cx="611359" cy="149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555360" imgH="9142560" progId="">
                  <p:embed/>
                </p:oleObj>
              </mc:Choice>
              <mc:Fallback>
                <p:oleObj r:id="rId7" imgW="3555360" imgH="9142560" progId="">
                  <p:embed/>
                  <p:pic>
                    <p:nvPicPr>
                      <p:cNvPr id="70" name="개체 69">
                        <a:extLst>
                          <a:ext uri="{FF2B5EF4-FFF2-40B4-BE49-F238E27FC236}">
                            <a16:creationId xmlns:a16="http://schemas.microsoft.com/office/drawing/2014/main" id="{939D072A-520B-C2A0-7AAE-C5E27EB123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52794" y="896711"/>
                        <a:ext cx="611359" cy="149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개체 70">
            <a:extLst>
              <a:ext uri="{FF2B5EF4-FFF2-40B4-BE49-F238E27FC236}">
                <a16:creationId xmlns:a16="http://schemas.microsoft.com/office/drawing/2014/main" id="{C95CEC86-F6EA-8CEB-9D5F-3F6B668FB1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079204"/>
              </p:ext>
            </p:extLst>
          </p:nvPr>
        </p:nvGraphicFramePr>
        <p:xfrm>
          <a:off x="8084596" y="1815583"/>
          <a:ext cx="867815" cy="1611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5079240" imgH="9904680" progId="">
                  <p:embed/>
                </p:oleObj>
              </mc:Choice>
              <mc:Fallback>
                <p:oleObj r:id="rId9" imgW="5079240" imgH="9904680" progId="">
                  <p:embed/>
                  <p:pic>
                    <p:nvPicPr>
                      <p:cNvPr id="71" name="개체 70">
                        <a:extLst>
                          <a:ext uri="{FF2B5EF4-FFF2-40B4-BE49-F238E27FC236}">
                            <a16:creationId xmlns:a16="http://schemas.microsoft.com/office/drawing/2014/main" id="{C95CEC86-F6EA-8CEB-9D5F-3F6B668FB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084596" y="1815583"/>
                        <a:ext cx="867815" cy="1611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" name="개체 71">
            <a:extLst>
              <a:ext uri="{FF2B5EF4-FFF2-40B4-BE49-F238E27FC236}">
                <a16:creationId xmlns:a16="http://schemas.microsoft.com/office/drawing/2014/main" id="{7DB2C2C2-532E-494F-DD27-AC00DD1A7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042459"/>
              </p:ext>
            </p:extLst>
          </p:nvPr>
        </p:nvGraphicFramePr>
        <p:xfrm>
          <a:off x="7864595" y="3990704"/>
          <a:ext cx="1305312" cy="1565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7872840" imgH="9904680" progId="">
                  <p:embed/>
                </p:oleObj>
              </mc:Choice>
              <mc:Fallback>
                <p:oleObj r:id="rId11" imgW="7872840" imgH="9904680" progId="">
                  <p:embed/>
                  <p:pic>
                    <p:nvPicPr>
                      <p:cNvPr id="72" name="개체 71">
                        <a:extLst>
                          <a:ext uri="{FF2B5EF4-FFF2-40B4-BE49-F238E27FC236}">
                            <a16:creationId xmlns:a16="http://schemas.microsoft.com/office/drawing/2014/main" id="{7DB2C2C2-532E-494F-DD27-AC00DD1A7F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864595" y="3990704"/>
                        <a:ext cx="1305312" cy="1565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057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F7ECD-E1AC-39C9-890A-C66F7F91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2" y="809352"/>
            <a:ext cx="3190442" cy="17946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E83E7B0-FC2A-DA2F-BCA8-218DE2A5BE7E}"/>
              </a:ext>
            </a:extLst>
          </p:cNvPr>
          <p:cNvSpPr/>
          <p:nvPr/>
        </p:nvSpPr>
        <p:spPr>
          <a:xfrm>
            <a:off x="3387634" y="809352"/>
            <a:ext cx="1603836" cy="1794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프롤로그 전체 배경에 아주 약한 분홍빛 안개가 있는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연출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9E2816-B216-B7F1-3418-715AA74F5411}"/>
              </a:ext>
            </a:extLst>
          </p:cNvPr>
          <p:cNvSpPr/>
          <p:nvPr/>
        </p:nvSpPr>
        <p:spPr>
          <a:xfrm>
            <a:off x="3387634" y="2857995"/>
            <a:ext cx="1603836" cy="1794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카메라가 고속으로 이동하거나 보스연출시에 </a:t>
            </a:r>
            <a:r>
              <a:rPr lang="ko-KR" altLang="en-US" sz="1400" dirty="0" err="1">
                <a:solidFill>
                  <a:schemeClr val="bg1"/>
                </a:solidFill>
              </a:rPr>
              <a:t>블러쉐이더가</a:t>
            </a:r>
            <a:r>
              <a:rPr lang="ko-KR" altLang="en-US" sz="1400" dirty="0">
                <a:solidFill>
                  <a:schemeClr val="bg1"/>
                </a:solidFill>
              </a:rPr>
              <a:t> 필요하다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E3C8345-5881-F472-86FB-EC2220AF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93" y="2857995"/>
            <a:ext cx="3190442" cy="17946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2AEAB74-D00D-DFE4-A25F-0B5525125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70" y="809352"/>
            <a:ext cx="2101772" cy="17946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449F74-1C22-B09D-07FA-176C2E83FB24}"/>
              </a:ext>
            </a:extLst>
          </p:cNvPr>
          <p:cNvSpPr/>
          <p:nvPr/>
        </p:nvSpPr>
        <p:spPr>
          <a:xfrm>
            <a:off x="7558942" y="809352"/>
            <a:ext cx="1603836" cy="1794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폭발 연출에서 공간이 일그러지는 듯한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연출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9A9A0B3-4BC4-024F-7DC9-9915FD7DB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170" y="2864461"/>
            <a:ext cx="2023493" cy="18142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BBB6F9-156D-A13B-C36A-5310408973EC}"/>
              </a:ext>
            </a:extLst>
          </p:cNvPr>
          <p:cNvSpPr/>
          <p:nvPr/>
        </p:nvSpPr>
        <p:spPr>
          <a:xfrm>
            <a:off x="7480662" y="2857994"/>
            <a:ext cx="1682115" cy="182073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폭발 연출에서 폭발 </a:t>
            </a:r>
            <a:r>
              <a:rPr lang="ko-KR" altLang="en-US" sz="1400" dirty="0" err="1">
                <a:solidFill>
                  <a:schemeClr val="bg1"/>
                </a:solidFill>
              </a:rPr>
              <a:t>충격파에의해</a:t>
            </a:r>
            <a:r>
              <a:rPr lang="ko-KR" altLang="en-US" sz="1400" dirty="0">
                <a:solidFill>
                  <a:schemeClr val="bg1"/>
                </a:solidFill>
              </a:rPr>
              <a:t> 공간이 일그러지는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연출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A40B5C-9C7E-05D6-65E3-60355BC7C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92" y="5063373"/>
            <a:ext cx="3190444" cy="17946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B670FA2-3D7A-CC3E-DCCD-3FB1675DB00E}"/>
              </a:ext>
            </a:extLst>
          </p:cNvPr>
          <p:cNvSpPr/>
          <p:nvPr/>
        </p:nvSpPr>
        <p:spPr>
          <a:xfrm>
            <a:off x="3387634" y="5063376"/>
            <a:ext cx="1603836" cy="1794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흐린 화면을 연출할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필요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2E44364F-EE5B-2756-FE2C-CB4E41E27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9474" y="5063373"/>
            <a:ext cx="3190442" cy="179462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0DD1BD-4419-DE6C-638D-F37C6AC0EB3E}"/>
              </a:ext>
            </a:extLst>
          </p:cNvPr>
          <p:cNvSpPr/>
          <p:nvPr/>
        </p:nvSpPr>
        <p:spPr>
          <a:xfrm>
            <a:off x="8509916" y="5063373"/>
            <a:ext cx="1603836" cy="1794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흐릿한 시야를 표현할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필요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20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65CD64-6E89-40A0-87CA-65555B6ABFDA}"/>
              </a:ext>
            </a:extLst>
          </p:cNvPr>
          <p:cNvSpPr/>
          <p:nvPr/>
        </p:nvSpPr>
        <p:spPr>
          <a:xfrm>
            <a:off x="197193" y="3428999"/>
            <a:ext cx="9164522" cy="3301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EF3FD-7B33-ADFB-0E99-E211EE59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2" y="790781"/>
            <a:ext cx="3956797" cy="24371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1640ECB-92A6-9DC6-91EA-222E5845EF58}"/>
              </a:ext>
            </a:extLst>
          </p:cNvPr>
          <p:cNvSpPr/>
          <p:nvPr/>
        </p:nvSpPr>
        <p:spPr>
          <a:xfrm>
            <a:off x="4153989" y="790781"/>
            <a:ext cx="1403539" cy="24371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1"/>
                </a:solidFill>
              </a:rPr>
              <a:t>라이팅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B26EAC-06D5-1AEC-A24E-62655C60E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9" y="3539545"/>
            <a:ext cx="8695238" cy="1152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B65222-8E71-89EE-BA6A-2D3060D80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9" y="5135137"/>
            <a:ext cx="8695238" cy="11523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1AF8BE-0163-A4C3-BCD4-5794E73284DC}"/>
              </a:ext>
            </a:extLst>
          </p:cNvPr>
          <p:cNvSpPr/>
          <p:nvPr/>
        </p:nvSpPr>
        <p:spPr>
          <a:xfrm>
            <a:off x="9361715" y="3428999"/>
            <a:ext cx="1403539" cy="33017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특정 오브젝트 및 캐릭터는 아웃라인을 따로 만들어 아웃라인만 </a:t>
            </a:r>
            <a:r>
              <a:rPr lang="ko-KR" altLang="en-US" sz="1400" dirty="0" err="1">
                <a:solidFill>
                  <a:schemeClr val="bg1"/>
                </a:solidFill>
              </a:rPr>
              <a:t>라이팅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</a:rPr>
              <a:t>쉐이더</a:t>
            </a:r>
            <a:r>
              <a:rPr lang="ko-KR" altLang="en-US" sz="1400" dirty="0">
                <a:solidFill>
                  <a:schemeClr val="bg1"/>
                </a:solidFill>
              </a:rPr>
              <a:t> 효과를 적용해 연출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A7A4BA-9526-4331-406D-3E9FFCACDF8C}"/>
              </a:ext>
            </a:extLst>
          </p:cNvPr>
          <p:cNvSpPr/>
          <p:nvPr/>
        </p:nvSpPr>
        <p:spPr>
          <a:xfrm>
            <a:off x="9940594" y="790780"/>
            <a:ext cx="1833395" cy="18128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보스가 사용하는 레이저 구현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F38DB6-A053-29D5-E711-621472CF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350" y="790781"/>
            <a:ext cx="1935307" cy="18128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208825C-68F7-9C38-C36A-9664FF8A0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657" y="790781"/>
            <a:ext cx="2166937" cy="18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0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3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보스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 descr="텍스트이(가) 표시된 사진">
            <a:extLst>
              <a:ext uri="{FF2B5EF4-FFF2-40B4-BE49-F238E27FC236}">
                <a16:creationId xmlns:a16="http://schemas.microsoft.com/office/drawing/2014/main" id="{8D3A07BC-E99D-0223-5F0B-3A2065B3E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6" t="231" r="289" b="-231"/>
          <a:stretch/>
        </p:blipFill>
        <p:spPr>
          <a:xfrm>
            <a:off x="197192" y="791520"/>
            <a:ext cx="4755808" cy="2346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D1377F-059D-0CB0-3364-C0B4B38FF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92" y="1401122"/>
            <a:ext cx="381003" cy="74295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B48B5-229F-FCB4-18B1-E563CDC4BAA7}"/>
              </a:ext>
            </a:extLst>
          </p:cNvPr>
          <p:cNvSpPr/>
          <p:nvPr/>
        </p:nvSpPr>
        <p:spPr>
          <a:xfrm>
            <a:off x="197192" y="3429000"/>
            <a:ext cx="11806122" cy="30879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보스는 </a:t>
            </a:r>
            <a:r>
              <a:rPr lang="en-US" altLang="ko-KR" dirty="0"/>
              <a:t>2</a:t>
            </a:r>
            <a:r>
              <a:rPr lang="ko-KR" altLang="en-US" dirty="0"/>
              <a:t>단계의 </a:t>
            </a:r>
            <a:r>
              <a:rPr lang="ko-KR" altLang="en-US" dirty="0" err="1"/>
              <a:t>페이즈로</a:t>
            </a:r>
            <a:r>
              <a:rPr lang="ko-KR" altLang="en-US" dirty="0"/>
              <a:t> 나뉘며 패턴은 거의 비슷하지만 </a:t>
            </a:r>
            <a:r>
              <a:rPr lang="en-US" altLang="ko-KR" dirty="0"/>
              <a:t>2</a:t>
            </a:r>
            <a:r>
              <a:rPr lang="ko-KR" altLang="en-US" dirty="0" err="1"/>
              <a:t>페이즈</a:t>
            </a:r>
            <a:r>
              <a:rPr lang="ko-KR" altLang="en-US" dirty="0"/>
              <a:t> 에서는 플레이어가 </a:t>
            </a:r>
            <a:endParaRPr lang="en-US" altLang="ko-KR" dirty="0"/>
          </a:p>
          <a:p>
            <a:pPr algn="ctr"/>
            <a:r>
              <a:rPr lang="ko-KR" altLang="en-US" dirty="0"/>
              <a:t>근접하면 무작위 위치로 </a:t>
            </a:r>
            <a:r>
              <a:rPr lang="ko-KR" altLang="en-US" dirty="0" err="1"/>
              <a:t>순간이동한다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패턴 </a:t>
            </a:r>
            <a:r>
              <a:rPr lang="en-US" altLang="ko-KR" dirty="0"/>
              <a:t>1 : </a:t>
            </a:r>
            <a:r>
              <a:rPr lang="ko-KR" altLang="en-US" dirty="0"/>
              <a:t>지정된 위치 중 무작위 위치로 순간이동 후 무기 발사 후 </a:t>
            </a:r>
            <a:r>
              <a:rPr lang="ko-KR" altLang="en-US" dirty="0" err="1"/>
              <a:t>쿨타임</a:t>
            </a:r>
            <a:endParaRPr lang="en-US" altLang="ko-KR" dirty="0"/>
          </a:p>
          <a:p>
            <a:pPr algn="ctr"/>
            <a:r>
              <a:rPr lang="en-US" altLang="ko-KR" dirty="0"/>
              <a:t>[1]</a:t>
            </a:r>
            <a:r>
              <a:rPr lang="ko-KR" altLang="en-US" dirty="0"/>
              <a:t> 플레이어의 위치에서 반대편 위치 중 하나로 순간이동 한다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패턴 </a:t>
            </a:r>
            <a:r>
              <a:rPr lang="en-US" altLang="ko-KR" dirty="0"/>
              <a:t>2 : </a:t>
            </a:r>
            <a:r>
              <a:rPr lang="ko-KR" altLang="en-US" dirty="0"/>
              <a:t>플레이어에게 </a:t>
            </a:r>
            <a:r>
              <a:rPr lang="en-US" altLang="ko-KR" dirty="0"/>
              <a:t>3</a:t>
            </a:r>
            <a:r>
              <a:rPr lang="ko-KR" altLang="en-US" dirty="0"/>
              <a:t>회 </a:t>
            </a:r>
            <a:r>
              <a:rPr lang="ko-KR" altLang="en-US" dirty="0" err="1"/>
              <a:t>피격시</a:t>
            </a:r>
            <a:r>
              <a:rPr lang="ko-KR" altLang="en-US" dirty="0"/>
              <a:t> </a:t>
            </a:r>
            <a:r>
              <a:rPr lang="en-US" altLang="ko-KR" dirty="0"/>
              <a:t>QTE </a:t>
            </a:r>
            <a:r>
              <a:rPr lang="ko-KR" altLang="en-US" dirty="0"/>
              <a:t>발생 후 다음 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[Click QTE -&gt; Hold QTE]</a:t>
            </a:r>
          </a:p>
          <a:p>
            <a:pPr algn="ctr"/>
            <a:r>
              <a:rPr lang="en-US" altLang="ko-KR" dirty="0"/>
              <a:t>[1] 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en-US" altLang="ko-KR" dirty="0"/>
              <a:t>QTE </a:t>
            </a:r>
            <a:r>
              <a:rPr lang="ko-KR" altLang="en-US" dirty="0"/>
              <a:t>액션을 할 경우 보스 사망 연출로 넘어간다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9EFBD1B-6421-1719-9435-B063FC73B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750" y="810570"/>
            <a:ext cx="1162058" cy="19621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FC3416-9ED1-C703-05AC-800140879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06" y="1332064"/>
            <a:ext cx="819156" cy="8810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23FA23-BBE1-FE63-873C-96D5CF3BD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270" y="810570"/>
            <a:ext cx="1262072" cy="1943114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0A25DCB-62B2-A2D0-66C0-7F58933AF85A}"/>
              </a:ext>
            </a:extLst>
          </p:cNvPr>
          <p:cNvCxnSpPr/>
          <p:nvPr/>
        </p:nvCxnSpPr>
        <p:spPr>
          <a:xfrm>
            <a:off x="5689600" y="1772598"/>
            <a:ext cx="5950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E271F4D-6A58-AAB1-A4C0-16D77EF8DD53}"/>
              </a:ext>
            </a:extLst>
          </p:cNvPr>
          <p:cNvCxnSpPr/>
          <p:nvPr/>
        </p:nvCxnSpPr>
        <p:spPr>
          <a:xfrm>
            <a:off x="7540171" y="1772598"/>
            <a:ext cx="5950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8F4DB5B-8EB1-7845-F706-FD3EAF1CE1EF}"/>
              </a:ext>
            </a:extLst>
          </p:cNvPr>
          <p:cNvCxnSpPr/>
          <p:nvPr/>
        </p:nvCxnSpPr>
        <p:spPr>
          <a:xfrm>
            <a:off x="9956799" y="1745425"/>
            <a:ext cx="5950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290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4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엔딩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63E02-6B56-9619-2013-0A60EBA9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2" y="1200150"/>
            <a:ext cx="3213665" cy="18076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002E28-5481-CCBC-8054-3574FDBE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166" y="643663"/>
            <a:ext cx="3213665" cy="1807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D07A65-65CD-7C03-0597-A948F2FC2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142" y="1200150"/>
            <a:ext cx="3213666" cy="18076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A316EF-6D69-D3EC-30DC-7EAE49CF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342" y="3500913"/>
            <a:ext cx="5907314" cy="33228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82998E0-7283-228F-6C76-91AE436A32C6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3410857" y="1547507"/>
            <a:ext cx="1078309" cy="5564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48F0B24-3B56-B464-EE01-879E1F3234C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7702831" y="1547506"/>
            <a:ext cx="1078311" cy="5564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F3F607-151E-56BB-A543-1AA0ABCF04B5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9049656" y="3007837"/>
            <a:ext cx="1338319" cy="21545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13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1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컨텐츠 시스템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6AE87D-46AF-9180-EF69-35E62DD0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05" y="755816"/>
            <a:ext cx="4715771" cy="2652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4DFFC-6408-E25A-5219-801B42575023}"/>
              </a:ext>
            </a:extLst>
          </p:cNvPr>
          <p:cNvSpPr txBox="1"/>
          <p:nvPr/>
        </p:nvSpPr>
        <p:spPr>
          <a:xfrm>
            <a:off x="5591176" y="755816"/>
            <a:ext cx="6070420" cy="26526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로고 백그라운드 </a:t>
            </a:r>
            <a:r>
              <a:rPr lang="en-US" altLang="ko-KR" dirty="0" err="1">
                <a:solidFill>
                  <a:schemeClr val="bg1"/>
                </a:solidFill>
              </a:rPr>
              <a:t>Texturn</a:t>
            </a:r>
            <a:r>
              <a:rPr lang="en-US" altLang="ko-KR" dirty="0">
                <a:solidFill>
                  <a:schemeClr val="bg1"/>
                </a:solidFill>
              </a:rPr>
              <a:t> Sprite Animation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게임 시작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프롤로그 시작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스피드런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삭제</a:t>
            </a:r>
            <a:r>
              <a:rPr lang="en-US" altLang="ko-KR" dirty="0">
                <a:solidFill>
                  <a:schemeClr val="bg1"/>
                </a:solidFill>
              </a:rPr>
              <a:t>]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설정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에디터 레벨로 이동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게임 종료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게임을 종료하는 기능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B6D112-021F-EA59-972C-2422CA058E4A}"/>
              </a:ext>
            </a:extLst>
          </p:cNvPr>
          <p:cNvSpPr txBox="1"/>
          <p:nvPr/>
        </p:nvSpPr>
        <p:spPr>
          <a:xfrm>
            <a:off x="5591175" y="4013366"/>
            <a:ext cx="6070419" cy="258532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맵 에디터 기능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오브젝트 배치 시스템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연출용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타일맵</a:t>
            </a:r>
            <a:r>
              <a:rPr lang="ko-KR" altLang="en-US" dirty="0">
                <a:solidFill>
                  <a:schemeClr val="bg1"/>
                </a:solidFill>
              </a:rPr>
              <a:t> 배치 시스템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로프액션 가능 타일과 불가능 타일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스크립트 진행을 위한 이벤트 배치 시스템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기능 미정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3E50B7-6B17-4E6F-DEE2-FD9C07649130}"/>
              </a:ext>
            </a:extLst>
          </p:cNvPr>
          <p:cNvSpPr/>
          <p:nvPr/>
        </p:nvSpPr>
        <p:spPr>
          <a:xfrm>
            <a:off x="530405" y="4013366"/>
            <a:ext cx="4715772" cy="2652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미정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86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1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컨텐츠 시스템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화살표: 왼쪽/오른쪽/위쪽/아래쪽 1">
            <a:extLst>
              <a:ext uri="{FF2B5EF4-FFF2-40B4-BE49-F238E27FC236}">
                <a16:creationId xmlns:a16="http://schemas.microsoft.com/office/drawing/2014/main" id="{808476F3-2BA2-86F1-BB5C-D60C7B3F316A}"/>
              </a:ext>
            </a:extLst>
          </p:cNvPr>
          <p:cNvSpPr/>
          <p:nvPr/>
        </p:nvSpPr>
        <p:spPr>
          <a:xfrm>
            <a:off x="5603081" y="2936081"/>
            <a:ext cx="985838" cy="985838"/>
          </a:xfrm>
          <a:prstGeom prst="quadArrow">
            <a:avLst>
              <a:gd name="adj1" fmla="val 7159"/>
              <a:gd name="adj2" fmla="val 10286"/>
              <a:gd name="adj3" fmla="val 14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9C70931-211D-EDCD-9AC8-1C6C37E1C12E}"/>
              </a:ext>
            </a:extLst>
          </p:cNvPr>
          <p:cNvSpPr/>
          <p:nvPr/>
        </p:nvSpPr>
        <p:spPr>
          <a:xfrm>
            <a:off x="6539649" y="2747962"/>
            <a:ext cx="2297906" cy="376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카메라 이동 시스템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47C8FE-A794-3AC5-7FD8-88EA9ADF20E4}"/>
              </a:ext>
            </a:extLst>
          </p:cNvPr>
          <p:cNvSpPr/>
          <p:nvPr/>
        </p:nvSpPr>
        <p:spPr>
          <a:xfrm>
            <a:off x="0" y="4667250"/>
            <a:ext cx="3354445" cy="2190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도구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 err="1"/>
              <a:t>타일맵</a:t>
            </a:r>
            <a:r>
              <a:rPr lang="ko-KR" altLang="en-US" dirty="0"/>
              <a:t> 선택 창</a:t>
            </a:r>
            <a:endParaRPr lang="en-US" altLang="ko-KR" dirty="0"/>
          </a:p>
          <a:p>
            <a:pPr algn="ctr"/>
            <a:r>
              <a:rPr lang="ko-KR" altLang="en-US" dirty="0"/>
              <a:t>도구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오브젝트 배치</a:t>
            </a:r>
            <a:endParaRPr lang="en-US" altLang="ko-KR" dirty="0"/>
          </a:p>
          <a:p>
            <a:pPr algn="ctr"/>
            <a:r>
              <a:rPr lang="ko-KR" altLang="en-US" dirty="0"/>
              <a:t>도구 </a:t>
            </a:r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이벤트 배치</a:t>
            </a:r>
            <a:endParaRPr lang="en-US" altLang="ko-KR" dirty="0"/>
          </a:p>
          <a:p>
            <a:pPr algn="ctr"/>
            <a:r>
              <a:rPr lang="ko-KR" altLang="en-US" dirty="0"/>
              <a:t>도구 </a:t>
            </a: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NPC </a:t>
            </a:r>
            <a:r>
              <a:rPr lang="ko-KR" altLang="en-US" dirty="0"/>
              <a:t>배치</a:t>
            </a:r>
            <a:endParaRPr lang="en-US" altLang="ko-KR" dirty="0"/>
          </a:p>
          <a:p>
            <a:pPr algn="ctr"/>
            <a:r>
              <a:rPr lang="ko-KR" altLang="en-US" dirty="0"/>
              <a:t>도구 </a:t>
            </a:r>
            <a:r>
              <a:rPr lang="en-US" altLang="ko-KR" dirty="0"/>
              <a:t>5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시네 머신 설정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75436A-778A-D2B7-E557-D3FEB83A881F}"/>
              </a:ext>
            </a:extLst>
          </p:cNvPr>
          <p:cNvSpPr/>
          <p:nvPr/>
        </p:nvSpPr>
        <p:spPr>
          <a:xfrm>
            <a:off x="9534525" y="1"/>
            <a:ext cx="2657475" cy="590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도구 선택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4C913F0-85FD-5B7D-B54E-6698B922CEBF}"/>
              </a:ext>
            </a:extLst>
          </p:cNvPr>
          <p:cNvSpPr/>
          <p:nvPr/>
        </p:nvSpPr>
        <p:spPr>
          <a:xfrm>
            <a:off x="8837555" y="4667250"/>
            <a:ext cx="3354445" cy="2190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도구마다 옵션 선택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AA3C11-5E8F-88C2-3AC5-C161CC855CB3}"/>
              </a:ext>
            </a:extLst>
          </p:cNvPr>
          <p:cNvSpPr/>
          <p:nvPr/>
        </p:nvSpPr>
        <p:spPr>
          <a:xfrm>
            <a:off x="10893767" y="819151"/>
            <a:ext cx="1298233" cy="485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D514FC-8D77-19F3-33BE-3BD0C65AB492}"/>
              </a:ext>
            </a:extLst>
          </p:cNvPr>
          <p:cNvSpPr/>
          <p:nvPr/>
        </p:nvSpPr>
        <p:spPr>
          <a:xfrm>
            <a:off x="10893767" y="1475074"/>
            <a:ext cx="1298233" cy="485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불러오기</a:t>
            </a:r>
          </a:p>
        </p:txBody>
      </p:sp>
    </p:spTree>
    <p:extLst>
      <p:ext uri="{BB962C8B-B14F-4D97-AF65-F5344CB8AC3E}">
        <p14:creationId xmlns:p14="http://schemas.microsoft.com/office/powerpoint/2010/main" val="30483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612E742-5F1A-C34B-52AB-636D56429E34}"/>
              </a:ext>
            </a:extLst>
          </p:cNvPr>
          <p:cNvGrpSpPr/>
          <p:nvPr/>
        </p:nvGrpSpPr>
        <p:grpSpPr>
          <a:xfrm>
            <a:off x="75342" y="952731"/>
            <a:ext cx="12041315" cy="4952537"/>
            <a:chOff x="-58865" y="841663"/>
            <a:chExt cx="12309734" cy="50629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B40BB2-D2CB-8D18-3A60-AC1F8092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8865" y="841665"/>
              <a:ext cx="3665808" cy="206201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7F393E-3D17-1293-9527-91279978A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096" y="841663"/>
              <a:ext cx="3665808" cy="20620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C32DA0-78F2-C7E2-0640-858DF908A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5057" y="841663"/>
              <a:ext cx="3665808" cy="206201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59AF1BF-4D18-446E-3231-25C4DD60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8865" y="3842581"/>
              <a:ext cx="3665808" cy="20620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715DD6-E7F1-20AF-CFEE-216A4C8B6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3096" y="3842580"/>
              <a:ext cx="3665810" cy="206201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C98B3A2-0785-C219-0D6E-F3DAFB77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85057" y="3842580"/>
              <a:ext cx="3665812" cy="2062019"/>
            </a:xfrm>
            <a:prstGeom prst="rect">
              <a:avLst/>
            </a:prstGeom>
          </p:spPr>
        </p:pic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F74C20E-5865-F886-66DD-0BF0B5673FE7}"/>
                </a:ext>
              </a:extLst>
            </p:cNvPr>
            <p:cNvCxnSpPr>
              <a:cxnSpLocks/>
            </p:cNvCxnSpPr>
            <p:nvPr/>
          </p:nvCxnSpPr>
          <p:spPr>
            <a:xfrm>
              <a:off x="3606943" y="1984410"/>
              <a:ext cx="6561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C581157-7E60-B742-9721-80966D3B255A}"/>
                </a:ext>
              </a:extLst>
            </p:cNvPr>
            <p:cNvCxnSpPr>
              <a:cxnSpLocks/>
            </p:cNvCxnSpPr>
            <p:nvPr/>
          </p:nvCxnSpPr>
          <p:spPr>
            <a:xfrm>
              <a:off x="7928904" y="1984410"/>
              <a:ext cx="6561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989505B-9FFF-AC2E-637B-60D858E49EAE}"/>
                </a:ext>
              </a:extLst>
            </p:cNvPr>
            <p:cNvCxnSpPr>
              <a:cxnSpLocks/>
            </p:cNvCxnSpPr>
            <p:nvPr/>
          </p:nvCxnSpPr>
          <p:spPr>
            <a:xfrm>
              <a:off x="3606942" y="4980749"/>
              <a:ext cx="6561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C106343-83A0-B595-ED88-4C49317AE373}"/>
                </a:ext>
              </a:extLst>
            </p:cNvPr>
            <p:cNvCxnSpPr>
              <a:cxnSpLocks/>
            </p:cNvCxnSpPr>
            <p:nvPr/>
          </p:nvCxnSpPr>
          <p:spPr>
            <a:xfrm>
              <a:off x="7928903" y="4980749"/>
              <a:ext cx="65615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4ABCCC1-7169-2BCC-2BA2-BE0268070831}"/>
                </a:ext>
              </a:extLst>
            </p:cNvPr>
            <p:cNvCxnSpPr>
              <a:cxnSpLocks/>
            </p:cNvCxnSpPr>
            <p:nvPr/>
          </p:nvCxnSpPr>
          <p:spPr>
            <a:xfrm>
              <a:off x="1697915" y="3390254"/>
              <a:ext cx="901916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10464CA-93F5-E516-7E81-A0FCBF6B8C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17078" y="2942426"/>
              <a:ext cx="0" cy="48657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0DE6C9C-04E8-CFAD-AC05-9BA1B8CB40FE}"/>
                </a:ext>
              </a:extLst>
            </p:cNvPr>
            <p:cNvCxnSpPr>
              <a:cxnSpLocks/>
            </p:cNvCxnSpPr>
            <p:nvPr/>
          </p:nvCxnSpPr>
          <p:spPr>
            <a:xfrm>
              <a:off x="1693236" y="3349773"/>
              <a:ext cx="0" cy="47451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411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DADD21D5-1B59-336C-1F7F-06DCB06114F8}"/>
              </a:ext>
            </a:extLst>
          </p:cNvPr>
          <p:cNvSpPr/>
          <p:nvPr/>
        </p:nvSpPr>
        <p:spPr>
          <a:xfrm>
            <a:off x="1320440" y="4701723"/>
            <a:ext cx="4537435" cy="896697"/>
          </a:xfrm>
          <a:custGeom>
            <a:avLst/>
            <a:gdLst>
              <a:gd name="connsiteX0" fmla="*/ 0 w 4354286"/>
              <a:gd name="connsiteY0" fmla="*/ 812800 h 1105180"/>
              <a:gd name="connsiteX1" fmla="*/ 2394858 w 4354286"/>
              <a:gd name="connsiteY1" fmla="*/ 1059543 h 1105180"/>
              <a:gd name="connsiteX2" fmla="*/ 4354286 w 4354286"/>
              <a:gd name="connsiteY2" fmla="*/ 0 h 110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6" h="1105180">
                <a:moveTo>
                  <a:pt x="0" y="812800"/>
                </a:moveTo>
                <a:cubicBezTo>
                  <a:pt x="834572" y="1003905"/>
                  <a:pt x="1669144" y="1195010"/>
                  <a:pt x="2394858" y="1059543"/>
                </a:cubicBezTo>
                <a:cubicBezTo>
                  <a:pt x="3120572" y="924076"/>
                  <a:pt x="4097867" y="437848"/>
                  <a:pt x="4354286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08F5-9240-491D-9E06-25D7B61AD2D3}"/>
              </a:ext>
            </a:extLst>
          </p:cNvPr>
          <p:cNvSpPr/>
          <p:nvPr/>
        </p:nvSpPr>
        <p:spPr>
          <a:xfrm>
            <a:off x="5734050" y="685800"/>
            <a:ext cx="4762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E02AB7-52FA-8128-11D1-629131DAC6D7}"/>
              </a:ext>
            </a:extLst>
          </p:cNvPr>
          <p:cNvSpPr/>
          <p:nvPr/>
        </p:nvSpPr>
        <p:spPr>
          <a:xfrm>
            <a:off x="647956" y="1015759"/>
            <a:ext cx="762000" cy="16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B72692E-1B10-D8E0-A2AE-9A20B931E7C5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09956" y="923925"/>
            <a:ext cx="4562219" cy="8966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F71A3D-9EE3-5BBD-B6A5-F9DC16DDD73D}"/>
              </a:ext>
            </a:extLst>
          </p:cNvPr>
          <p:cNvSpPr/>
          <p:nvPr/>
        </p:nvSpPr>
        <p:spPr>
          <a:xfrm>
            <a:off x="8135172" y="127270"/>
            <a:ext cx="3859636" cy="2446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로프 시스템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플레이어에서 마우스 위치의 타일까지 벡터를 구해 로프액션이 가능한지 충돌 체크 시스템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자연스러운 로프 연출을 위해 </a:t>
            </a:r>
            <a:r>
              <a:rPr lang="en-US" altLang="ko-KR" dirty="0" err="1"/>
              <a:t>Verlet</a:t>
            </a:r>
            <a:r>
              <a:rPr lang="ko-KR" altLang="en-US" dirty="0"/>
              <a:t> </a:t>
            </a:r>
            <a:r>
              <a:rPr lang="en-US" altLang="ko-KR" dirty="0"/>
              <a:t>Integration</a:t>
            </a:r>
            <a:r>
              <a:rPr lang="ko-KR" altLang="en-US" dirty="0"/>
              <a:t> 알고리즘 사용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9AFA12-1230-5932-40CB-B08754712C8C}"/>
              </a:ext>
            </a:extLst>
          </p:cNvPr>
          <p:cNvSpPr/>
          <p:nvPr/>
        </p:nvSpPr>
        <p:spPr>
          <a:xfrm>
            <a:off x="5857875" y="4371764"/>
            <a:ext cx="4762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EC7BB0-F477-EF06-345A-8BECAFF886E6}"/>
              </a:ext>
            </a:extLst>
          </p:cNvPr>
          <p:cNvSpPr/>
          <p:nvPr/>
        </p:nvSpPr>
        <p:spPr>
          <a:xfrm>
            <a:off x="771781" y="4701723"/>
            <a:ext cx="762000" cy="16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F88B5C5-D96B-4AB6-DA67-1BF296DE4101}"/>
              </a:ext>
            </a:extLst>
          </p:cNvPr>
          <p:cNvSpPr/>
          <p:nvPr/>
        </p:nvSpPr>
        <p:spPr>
          <a:xfrm>
            <a:off x="3429488" y="2986524"/>
            <a:ext cx="523154" cy="782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5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FC08F5-9240-491D-9E06-25D7B61AD2D3}"/>
              </a:ext>
            </a:extLst>
          </p:cNvPr>
          <p:cNvSpPr/>
          <p:nvPr/>
        </p:nvSpPr>
        <p:spPr>
          <a:xfrm>
            <a:off x="8215992" y="3690801"/>
            <a:ext cx="4762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E02AB7-52FA-8128-11D1-629131DAC6D7}"/>
              </a:ext>
            </a:extLst>
          </p:cNvPr>
          <p:cNvSpPr/>
          <p:nvPr/>
        </p:nvSpPr>
        <p:spPr>
          <a:xfrm>
            <a:off x="1493414" y="3928926"/>
            <a:ext cx="762000" cy="160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D4EFCA-7ACB-D0B0-0846-922C9429FED2}"/>
              </a:ext>
            </a:extLst>
          </p:cNvPr>
          <p:cNvSpPr/>
          <p:nvPr/>
        </p:nvSpPr>
        <p:spPr>
          <a:xfrm>
            <a:off x="0" y="5538651"/>
            <a:ext cx="12192000" cy="13193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153534-99AD-8A20-DBD6-9F39EF8BB81E}"/>
              </a:ext>
            </a:extLst>
          </p:cNvPr>
          <p:cNvSpPr/>
          <p:nvPr/>
        </p:nvSpPr>
        <p:spPr>
          <a:xfrm>
            <a:off x="2198808" y="4672828"/>
            <a:ext cx="113211" cy="113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6906086-09BB-BAD3-94DC-657F84D163AC}"/>
              </a:ext>
            </a:extLst>
          </p:cNvPr>
          <p:cNvSpPr/>
          <p:nvPr/>
        </p:nvSpPr>
        <p:spPr>
          <a:xfrm>
            <a:off x="8159386" y="3872320"/>
            <a:ext cx="113211" cy="113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4B954D-77F2-03C7-745B-0AFC71B3AB73}"/>
              </a:ext>
            </a:extLst>
          </p:cNvPr>
          <p:cNvSpPr/>
          <p:nvPr/>
        </p:nvSpPr>
        <p:spPr>
          <a:xfrm>
            <a:off x="3836631" y="4951162"/>
            <a:ext cx="113211" cy="113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601DDDF-5534-888B-C812-2FFE7697A740}"/>
              </a:ext>
            </a:extLst>
          </p:cNvPr>
          <p:cNvSpPr/>
          <p:nvPr/>
        </p:nvSpPr>
        <p:spPr>
          <a:xfrm>
            <a:off x="5471216" y="4885849"/>
            <a:ext cx="113211" cy="113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258047-058B-B010-4A84-C7458C22B628}"/>
              </a:ext>
            </a:extLst>
          </p:cNvPr>
          <p:cNvSpPr/>
          <p:nvPr/>
        </p:nvSpPr>
        <p:spPr>
          <a:xfrm>
            <a:off x="7053890" y="4476886"/>
            <a:ext cx="113211" cy="113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DB89B6-9296-D564-BBF9-2F6EB4F715B3}"/>
              </a:ext>
            </a:extLst>
          </p:cNvPr>
          <p:cNvSpPr/>
          <p:nvPr/>
        </p:nvSpPr>
        <p:spPr>
          <a:xfrm>
            <a:off x="4057981" y="127271"/>
            <a:ext cx="7864053" cy="15099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Verlet</a:t>
            </a:r>
            <a:r>
              <a:rPr lang="ko-KR" altLang="en-US" dirty="0"/>
              <a:t> </a:t>
            </a:r>
            <a:r>
              <a:rPr lang="en-US" altLang="ko-KR" dirty="0"/>
              <a:t>Integration</a:t>
            </a:r>
            <a:r>
              <a:rPr lang="ko-KR" altLang="en-US" dirty="0"/>
              <a:t> 알고리즘을 통해 해당 중간지점 벡터들을 구해 </a:t>
            </a:r>
            <a:r>
              <a:rPr lang="ko-KR" altLang="en-US" dirty="0" err="1"/>
              <a:t>라인랜더러를</a:t>
            </a:r>
            <a:r>
              <a:rPr lang="ko-KR" altLang="en-US" dirty="0"/>
              <a:t> 구현해 자연스러운 로프 </a:t>
            </a:r>
            <a:r>
              <a:rPr lang="ko-KR" altLang="en-US" dirty="0" err="1"/>
              <a:t>랜더링을</a:t>
            </a:r>
            <a:r>
              <a:rPr lang="ko-KR" altLang="en-US" dirty="0"/>
              <a:t> 구현</a:t>
            </a:r>
            <a:endParaRPr lang="en-US" altLang="ko-KR" dirty="0"/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0455EA5-B81C-71C1-AF3F-46995713A502}"/>
              </a:ext>
            </a:extLst>
          </p:cNvPr>
          <p:cNvCxnSpPr>
            <a:cxnSpLocks/>
            <a:stCxn id="11" idx="2"/>
            <a:endCxn id="20" idx="6"/>
          </p:cNvCxnSpPr>
          <p:nvPr/>
        </p:nvCxnSpPr>
        <p:spPr>
          <a:xfrm>
            <a:off x="2198808" y="4729434"/>
            <a:ext cx="1751034" cy="278334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C7B8902-2BCD-F775-32FB-D8203EBFA0A8}"/>
              </a:ext>
            </a:extLst>
          </p:cNvPr>
          <p:cNvCxnSpPr>
            <a:cxnSpLocks/>
            <a:stCxn id="20" idx="2"/>
            <a:endCxn id="22" idx="6"/>
          </p:cNvCxnSpPr>
          <p:nvPr/>
        </p:nvCxnSpPr>
        <p:spPr>
          <a:xfrm flipV="1">
            <a:off x="3836631" y="4942455"/>
            <a:ext cx="1747796" cy="6531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08B3165-DC9D-C911-99D8-E4364653C4A4}"/>
              </a:ext>
            </a:extLst>
          </p:cNvPr>
          <p:cNvCxnSpPr>
            <a:cxnSpLocks/>
            <a:endCxn id="25" idx="6"/>
          </p:cNvCxnSpPr>
          <p:nvPr/>
        </p:nvCxnSpPr>
        <p:spPr>
          <a:xfrm flipV="1">
            <a:off x="5471216" y="4533492"/>
            <a:ext cx="1695885" cy="43090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AB1B92D-7494-2013-C0BD-B2B53F6BBE9F}"/>
              </a:ext>
            </a:extLst>
          </p:cNvPr>
          <p:cNvCxnSpPr>
            <a:cxnSpLocks/>
            <a:endCxn id="12" idx="6"/>
          </p:cNvCxnSpPr>
          <p:nvPr/>
        </p:nvCxnSpPr>
        <p:spPr>
          <a:xfrm flipV="1">
            <a:off x="7105801" y="3928926"/>
            <a:ext cx="1166796" cy="626506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6B5A86-F047-791A-97C3-7B1BF375A03A}"/>
              </a:ext>
            </a:extLst>
          </p:cNvPr>
          <p:cNvSpPr/>
          <p:nvPr/>
        </p:nvSpPr>
        <p:spPr>
          <a:xfrm rot="550416">
            <a:off x="2224035" y="4666673"/>
            <a:ext cx="1695885" cy="366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9335CF-6E16-6DAF-1EC5-A35C1812C19B}"/>
              </a:ext>
            </a:extLst>
          </p:cNvPr>
          <p:cNvSpPr/>
          <p:nvPr/>
        </p:nvSpPr>
        <p:spPr>
          <a:xfrm rot="21389051">
            <a:off x="3885891" y="4783113"/>
            <a:ext cx="1649279" cy="366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48037BD-6CE1-AFC7-0987-EF861D492F09}"/>
              </a:ext>
            </a:extLst>
          </p:cNvPr>
          <p:cNvSpPr/>
          <p:nvPr/>
        </p:nvSpPr>
        <p:spPr>
          <a:xfrm rot="20743548">
            <a:off x="5502489" y="4541648"/>
            <a:ext cx="1649279" cy="366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AA3FA1-7D7D-137E-0346-4AE0947EB563}"/>
              </a:ext>
            </a:extLst>
          </p:cNvPr>
          <p:cNvSpPr/>
          <p:nvPr/>
        </p:nvSpPr>
        <p:spPr>
          <a:xfrm rot="19863940">
            <a:off x="7004458" y="4041687"/>
            <a:ext cx="1283616" cy="366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2D18B1-FA70-51FB-6AE6-858BE42FDED2}"/>
              </a:ext>
            </a:extLst>
          </p:cNvPr>
          <p:cNvCxnSpPr>
            <a:cxnSpLocks/>
          </p:cNvCxnSpPr>
          <p:nvPr/>
        </p:nvCxnSpPr>
        <p:spPr>
          <a:xfrm>
            <a:off x="2118197" y="3168030"/>
            <a:ext cx="1751034" cy="278334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CE0042-F924-5348-F677-49BFB75DA03F}"/>
              </a:ext>
            </a:extLst>
          </p:cNvPr>
          <p:cNvCxnSpPr>
            <a:cxnSpLocks/>
          </p:cNvCxnSpPr>
          <p:nvPr/>
        </p:nvCxnSpPr>
        <p:spPr>
          <a:xfrm flipV="1">
            <a:off x="3756020" y="3381051"/>
            <a:ext cx="1747796" cy="6531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AF64E9-978A-BEB3-5227-B515EFAEE682}"/>
              </a:ext>
            </a:extLst>
          </p:cNvPr>
          <p:cNvCxnSpPr>
            <a:cxnSpLocks/>
          </p:cNvCxnSpPr>
          <p:nvPr/>
        </p:nvCxnSpPr>
        <p:spPr>
          <a:xfrm flipV="1">
            <a:off x="5390605" y="2972088"/>
            <a:ext cx="1695885" cy="430903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746017-571E-9597-57C7-42A583FF01C4}"/>
              </a:ext>
            </a:extLst>
          </p:cNvPr>
          <p:cNvCxnSpPr>
            <a:cxnSpLocks/>
          </p:cNvCxnSpPr>
          <p:nvPr/>
        </p:nvCxnSpPr>
        <p:spPr>
          <a:xfrm flipV="1">
            <a:off x="7025190" y="2367522"/>
            <a:ext cx="1166796" cy="626506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C4623CB-3D71-69DD-6E68-1EBD4FEAA5D2}"/>
              </a:ext>
            </a:extLst>
          </p:cNvPr>
          <p:cNvCxnSpPr>
            <a:cxnSpLocks/>
          </p:cNvCxnSpPr>
          <p:nvPr/>
        </p:nvCxnSpPr>
        <p:spPr>
          <a:xfrm flipV="1">
            <a:off x="3806832" y="2842880"/>
            <a:ext cx="69375" cy="61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9F311E24-5A8A-2CC0-9375-F8F307EF6C2F}"/>
              </a:ext>
            </a:extLst>
          </p:cNvPr>
          <p:cNvCxnSpPr>
            <a:cxnSpLocks/>
          </p:cNvCxnSpPr>
          <p:nvPr/>
        </p:nvCxnSpPr>
        <p:spPr>
          <a:xfrm flipH="1" flipV="1">
            <a:off x="5390605" y="2884749"/>
            <a:ext cx="61493" cy="49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E414F19-6E0B-D1B1-74EA-1DA8306B4FF1}"/>
              </a:ext>
            </a:extLst>
          </p:cNvPr>
          <p:cNvCxnSpPr>
            <a:cxnSpLocks/>
          </p:cNvCxnSpPr>
          <p:nvPr/>
        </p:nvCxnSpPr>
        <p:spPr>
          <a:xfrm flipH="1" flipV="1">
            <a:off x="6889750" y="2545842"/>
            <a:ext cx="162740" cy="43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0CEE00-7EE2-4DAB-1218-67FF8803ED72}"/>
              </a:ext>
            </a:extLst>
          </p:cNvPr>
          <p:cNvCxnSpPr>
            <a:cxnSpLocks/>
          </p:cNvCxnSpPr>
          <p:nvPr/>
        </p:nvCxnSpPr>
        <p:spPr>
          <a:xfrm flipV="1">
            <a:off x="3768569" y="3446364"/>
            <a:ext cx="38263" cy="6117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764C312-6EA4-AB0F-A033-C4FA549967FC}"/>
              </a:ext>
            </a:extLst>
          </p:cNvPr>
          <p:cNvCxnSpPr>
            <a:cxnSpLocks/>
          </p:cNvCxnSpPr>
          <p:nvPr/>
        </p:nvCxnSpPr>
        <p:spPr>
          <a:xfrm flipH="1" flipV="1">
            <a:off x="5452098" y="3355395"/>
            <a:ext cx="43369" cy="57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EFE416A-D770-8A5D-1EF5-518D5D6C6571}"/>
              </a:ext>
            </a:extLst>
          </p:cNvPr>
          <p:cNvCxnSpPr>
            <a:cxnSpLocks/>
          </p:cNvCxnSpPr>
          <p:nvPr/>
        </p:nvCxnSpPr>
        <p:spPr>
          <a:xfrm flipH="1" flipV="1">
            <a:off x="7046874" y="2981476"/>
            <a:ext cx="175056" cy="427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59F3AC-4779-7283-82F5-249DEE4A37D8}"/>
              </a:ext>
            </a:extLst>
          </p:cNvPr>
          <p:cNvSpPr/>
          <p:nvPr/>
        </p:nvSpPr>
        <p:spPr>
          <a:xfrm>
            <a:off x="9229482" y="2893069"/>
            <a:ext cx="2469579" cy="749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벡터가 만나는 지점의 중간 벡터를 구해준다</a:t>
            </a:r>
          </a:p>
        </p:txBody>
      </p:sp>
    </p:spTree>
    <p:extLst>
      <p:ext uri="{BB962C8B-B14F-4D97-AF65-F5344CB8AC3E}">
        <p14:creationId xmlns:p14="http://schemas.microsoft.com/office/powerpoint/2010/main" val="279382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B59F3AC-4779-7283-82F5-249DEE4A37D8}"/>
              </a:ext>
            </a:extLst>
          </p:cNvPr>
          <p:cNvSpPr/>
          <p:nvPr/>
        </p:nvSpPr>
        <p:spPr>
          <a:xfrm>
            <a:off x="7921950" y="1268174"/>
            <a:ext cx="2469579" cy="749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구해준 벡터를 이용해 </a:t>
            </a:r>
            <a:r>
              <a:rPr lang="en-US" altLang="ko-KR" dirty="0">
                <a:solidFill>
                  <a:schemeClr val="bg1"/>
                </a:solidFill>
              </a:rPr>
              <a:t>Mash</a:t>
            </a:r>
            <a:r>
              <a:rPr lang="ko-KR" altLang="en-US" dirty="0">
                <a:solidFill>
                  <a:schemeClr val="bg1"/>
                </a:solidFill>
              </a:rPr>
              <a:t>를 만들어준다</a:t>
            </a: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65FFD096-6A09-70FF-6125-28DACB948291}"/>
              </a:ext>
            </a:extLst>
          </p:cNvPr>
          <p:cNvGrpSpPr/>
          <p:nvPr/>
        </p:nvGrpSpPr>
        <p:grpSpPr>
          <a:xfrm>
            <a:off x="818947" y="1172852"/>
            <a:ext cx="6250308" cy="1912237"/>
            <a:chOff x="818947" y="1172852"/>
            <a:chExt cx="6250308" cy="1912237"/>
          </a:xfrm>
        </p:grpSpPr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842D18B1-FA70-51FB-6AE6-858BE42FDED2}"/>
                </a:ext>
              </a:extLst>
            </p:cNvPr>
            <p:cNvCxnSpPr>
              <a:cxnSpLocks/>
            </p:cNvCxnSpPr>
            <p:nvPr/>
          </p:nvCxnSpPr>
          <p:spPr>
            <a:xfrm>
              <a:off x="909848" y="2345711"/>
              <a:ext cx="1682126" cy="258825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FCE0042-F924-5348-F677-49BFB75DA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763" y="2539223"/>
              <a:ext cx="1747796" cy="65313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1AF64E9-978A-BEB3-5227-B515EFAEE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48" y="2130260"/>
              <a:ext cx="1695885" cy="430903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6746017-571E-9597-57C7-42A583FF01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933" y="1565579"/>
              <a:ext cx="1092514" cy="586621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C4623CB-3D71-69DD-6E68-1EBD4FEA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97" y="2042921"/>
              <a:ext cx="53193" cy="1032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F311E24-5A8A-2CC0-9375-F8F307EF6C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3348" y="2042921"/>
              <a:ext cx="109037" cy="968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E414F19-6E0B-D1B1-74EA-1DA8306B4F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493" y="1704014"/>
              <a:ext cx="332180" cy="867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BCBF200-8243-B6E8-1EDF-AA13F00F3295}"/>
                </a:ext>
              </a:extLst>
            </p:cNvPr>
            <p:cNvCxnSpPr/>
            <p:nvPr/>
          </p:nvCxnSpPr>
          <p:spPr>
            <a:xfrm flipH="1" flipV="1">
              <a:off x="1010194" y="1838946"/>
              <a:ext cx="1560096" cy="203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CB8CD3F-9221-F910-8EC7-13A2BE4AAC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1601" y="2019733"/>
              <a:ext cx="1560096" cy="32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25C90B4-E014-7D9D-0DA5-A2A573C49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9335" y="1709624"/>
              <a:ext cx="1503158" cy="3228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2E47311-5F17-ACE3-D219-21FDD1B7AD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2493" y="1175657"/>
              <a:ext cx="1006021" cy="5311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DE961C-FFA9-41D4-F7C0-5048197B32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947" y="2814912"/>
              <a:ext cx="1720453" cy="270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1EA72FA-6008-178A-A506-DFCC6D216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574" y="3011288"/>
              <a:ext cx="1682985" cy="73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0365DE4-162F-6897-E2F9-A7B54F020B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6559" y="2586819"/>
              <a:ext cx="1718114" cy="4244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CF42220-DE76-7D3E-A535-A46E43173E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4673" y="1940933"/>
              <a:ext cx="1124582" cy="630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3F6E9CD8-4F2F-D654-A959-1D49A215365B}"/>
                </a:ext>
              </a:extLst>
            </p:cNvPr>
            <p:cNvCxnSpPr>
              <a:cxnSpLocks/>
            </p:cNvCxnSpPr>
            <p:nvPr/>
          </p:nvCxnSpPr>
          <p:spPr>
            <a:xfrm>
              <a:off x="6618514" y="1175657"/>
              <a:ext cx="443867" cy="775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E45E8D5-645B-12B1-956D-5C0D5FF46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279" y="1838946"/>
              <a:ext cx="173237" cy="96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C565A977-9217-9BA8-5F96-5FACF156B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67" y="2042921"/>
              <a:ext cx="1693207" cy="756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8C7B9AE-9C25-D5BF-28B5-EDEB1841E3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488" y="2017265"/>
              <a:ext cx="1597209" cy="1058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A4A578B-326E-6133-4BCF-9CCDE254D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898" y="1712429"/>
              <a:ext cx="1380509" cy="1298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5BA29EC7-273B-8CA1-7D05-17D00EB78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334" y="1172852"/>
              <a:ext cx="660180" cy="14085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A8923EC6-F9B2-1054-86F5-F783A18B5118}"/>
              </a:ext>
            </a:extLst>
          </p:cNvPr>
          <p:cNvGrpSpPr/>
          <p:nvPr/>
        </p:nvGrpSpPr>
        <p:grpSpPr>
          <a:xfrm>
            <a:off x="909848" y="4092542"/>
            <a:ext cx="6250308" cy="1912237"/>
            <a:chOff x="818947" y="1172852"/>
            <a:chExt cx="6250308" cy="1912237"/>
          </a:xfrm>
        </p:grpSpPr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B6A4626B-6F47-8CF5-CE94-F0503CE95BE8}"/>
                </a:ext>
              </a:extLst>
            </p:cNvPr>
            <p:cNvCxnSpPr>
              <a:cxnSpLocks/>
            </p:cNvCxnSpPr>
            <p:nvPr/>
          </p:nvCxnSpPr>
          <p:spPr>
            <a:xfrm>
              <a:off x="909848" y="2345711"/>
              <a:ext cx="1682126" cy="258825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9363B838-3FDD-A561-6BA9-EB158BE98B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763" y="2539223"/>
              <a:ext cx="1747796" cy="65313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098480ED-C8FA-0F3E-1D47-B1F0C918E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3348" y="2130260"/>
              <a:ext cx="1695885" cy="430903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>
              <a:extLst>
                <a:ext uri="{FF2B5EF4-FFF2-40B4-BE49-F238E27FC236}">
                  <a16:creationId xmlns:a16="http://schemas.microsoft.com/office/drawing/2014/main" id="{B2FE9C0B-39D5-945E-5D78-ED2C8AAA1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7933" y="1565579"/>
              <a:ext cx="1092514" cy="586621"/>
            </a:xfrm>
            <a:prstGeom prst="straightConnector1">
              <a:avLst/>
            </a:prstGeom>
            <a:ln w="38100"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AC32D832-DA4E-55C0-D9E3-ED0C8B762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97" y="2042921"/>
              <a:ext cx="53193" cy="1032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8140FE8-6789-C5C1-3E6A-C7ABF25E01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13348" y="2042921"/>
              <a:ext cx="109037" cy="968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B936760D-EE0A-E4F1-4F23-04A5F7BEA4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2493" y="1704014"/>
              <a:ext cx="332180" cy="8678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6FED99B1-D7A1-45F8-8FE7-F0E95C828057}"/>
                </a:ext>
              </a:extLst>
            </p:cNvPr>
            <p:cNvCxnSpPr/>
            <p:nvPr/>
          </p:nvCxnSpPr>
          <p:spPr>
            <a:xfrm flipH="1" flipV="1">
              <a:off x="1010194" y="1838946"/>
              <a:ext cx="1560096" cy="203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06EF8709-12DA-99F4-CFC5-690035F5B4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1601" y="2019733"/>
              <a:ext cx="1560096" cy="32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8DA11FE8-A379-F849-3ED7-AB2E06E837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9335" y="1709624"/>
              <a:ext cx="1503158" cy="3228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7A375DF4-46A8-097C-072C-F0A696C435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2493" y="1175657"/>
              <a:ext cx="1006021" cy="5311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928CD1DE-61D0-166C-FD47-238C7DD465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947" y="2814912"/>
              <a:ext cx="1720453" cy="2701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8EB01273-793C-E60D-BE8A-26F24C615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43574" y="3011288"/>
              <a:ext cx="1682985" cy="73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0B54CF3B-D648-7EE3-4307-BF51301039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26559" y="2586819"/>
              <a:ext cx="1718114" cy="4244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CEBF2E9B-FC0C-FABD-DF7D-E458525BC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4673" y="1940933"/>
              <a:ext cx="1124582" cy="6309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9E5ECB46-A411-DC0D-11BC-B178307CB9EE}"/>
                </a:ext>
              </a:extLst>
            </p:cNvPr>
            <p:cNvCxnSpPr>
              <a:cxnSpLocks/>
            </p:cNvCxnSpPr>
            <p:nvPr/>
          </p:nvCxnSpPr>
          <p:spPr>
            <a:xfrm>
              <a:off x="6618514" y="1175657"/>
              <a:ext cx="443867" cy="7754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62C9AA95-6CDB-659A-9975-F362EF6153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279" y="1838946"/>
              <a:ext cx="173237" cy="960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26AB7EF3-8156-95B3-B8AD-D22A0E189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367" y="2042921"/>
              <a:ext cx="1693207" cy="7561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28C72BF-66DC-9FDD-1F35-A3D67323D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488" y="2017265"/>
              <a:ext cx="1597209" cy="10583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>
              <a:extLst>
                <a:ext uri="{FF2B5EF4-FFF2-40B4-BE49-F238E27FC236}">
                  <a16:creationId xmlns:a16="http://schemas.microsoft.com/office/drawing/2014/main" id="{7A1E557B-06A7-CD77-048C-8732AD40D6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898" y="1712429"/>
              <a:ext cx="1380509" cy="12988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DBC5AE2D-D356-C6C2-5F69-491DCBC941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334" y="1172852"/>
              <a:ext cx="660180" cy="14085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5" name="그림 154" descr="직사각형, 사각형이(가) 표시된 사진&#10;&#10;자동 생성된 설명">
            <a:extLst>
              <a:ext uri="{FF2B5EF4-FFF2-40B4-BE49-F238E27FC236}">
                <a16:creationId xmlns:a16="http://schemas.microsoft.com/office/drawing/2014/main" id="{4DB821DC-537F-B874-ADFC-F3CF41F7A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91476" y="4672069"/>
            <a:ext cx="307212" cy="1597044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6D1DB8B7-4510-F75B-0329-B49E154F0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13459">
            <a:off x="1374823" y="4528787"/>
            <a:ext cx="822871" cy="1645741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C473A970-FFF1-9B2A-21B4-4BC62B58E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87245">
            <a:off x="4658427" y="4433879"/>
            <a:ext cx="822871" cy="1645741"/>
          </a:xfrm>
          <a:prstGeom prst="rect">
            <a:avLst/>
          </a:prstGeom>
        </p:spPr>
      </p:pic>
      <p:pic>
        <p:nvPicPr>
          <p:cNvPr id="159" name="그림 158" descr="직사각형, 사각형이(가) 표시된 사진&#10;&#10;자동 생성된 설명">
            <a:extLst>
              <a:ext uri="{FF2B5EF4-FFF2-40B4-BE49-F238E27FC236}">
                <a16:creationId xmlns:a16="http://schemas.microsoft.com/office/drawing/2014/main" id="{8965ECF3-7E1D-CA41-C3E0-AE9545FA7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4800">
            <a:off x="6250270" y="4165407"/>
            <a:ext cx="307212" cy="1186456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93CC851-AD51-911F-A686-0A8C0939285A}"/>
              </a:ext>
            </a:extLst>
          </p:cNvPr>
          <p:cNvSpPr/>
          <p:nvPr/>
        </p:nvSpPr>
        <p:spPr>
          <a:xfrm>
            <a:off x="8074351" y="4195698"/>
            <a:ext cx="2469579" cy="13941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해당 </a:t>
            </a:r>
            <a:r>
              <a:rPr lang="en-US" altLang="ko-KR" dirty="0">
                <a:solidFill>
                  <a:schemeClr val="bg1"/>
                </a:solidFill>
              </a:rPr>
              <a:t>Mash</a:t>
            </a:r>
            <a:r>
              <a:rPr lang="ko-KR" altLang="en-US" dirty="0">
                <a:solidFill>
                  <a:schemeClr val="bg1"/>
                </a:solidFill>
              </a:rPr>
              <a:t>에 체인 </a:t>
            </a:r>
            <a:r>
              <a:rPr lang="ko-KR" altLang="en-US" dirty="0" err="1">
                <a:solidFill>
                  <a:schemeClr val="bg1"/>
                </a:solidFill>
              </a:rPr>
              <a:t>텍스쳐</a:t>
            </a:r>
            <a:r>
              <a:rPr lang="en-US" altLang="ko-KR" dirty="0">
                <a:solidFill>
                  <a:schemeClr val="bg1"/>
                </a:solidFill>
              </a:rPr>
              <a:t>1, 2</a:t>
            </a:r>
            <a:r>
              <a:rPr lang="ko-KR" altLang="en-US" dirty="0">
                <a:solidFill>
                  <a:schemeClr val="bg1"/>
                </a:solidFill>
              </a:rPr>
              <a:t>번을 차례대로 입혀준다</a:t>
            </a:r>
          </a:p>
        </p:txBody>
      </p:sp>
    </p:spTree>
    <p:extLst>
      <p:ext uri="{BB962C8B-B14F-4D97-AF65-F5344CB8AC3E}">
        <p14:creationId xmlns:p14="http://schemas.microsoft.com/office/powerpoint/2010/main" val="91123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9216C-D767-67B5-81D9-F720CE7F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92" y="802933"/>
            <a:ext cx="990607" cy="4423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1B00F5-1D8E-3126-B500-31C32E18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798" y="802933"/>
            <a:ext cx="2412343" cy="45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666B6FF-B95D-6738-FC83-9F0C7E9A1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141" y="805180"/>
            <a:ext cx="3449162" cy="44906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1EC502-6869-ACE9-0A6E-50B6413805C0}"/>
              </a:ext>
            </a:extLst>
          </p:cNvPr>
          <p:cNvSpPr/>
          <p:nvPr/>
        </p:nvSpPr>
        <p:spPr>
          <a:xfrm>
            <a:off x="8135172" y="642257"/>
            <a:ext cx="3859636" cy="58388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UI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게임의 대부분의 감정표현 연출을</a:t>
            </a:r>
            <a:endParaRPr lang="en-US" altLang="ko-KR" dirty="0"/>
          </a:p>
          <a:p>
            <a:pPr algn="ctr"/>
            <a:r>
              <a:rPr lang="ko-KR" altLang="en-US" dirty="0"/>
              <a:t>텍스트로 하기 때문에 다양한 </a:t>
            </a:r>
            <a:r>
              <a:rPr lang="en-US" altLang="ko-KR" dirty="0"/>
              <a:t>UI</a:t>
            </a:r>
            <a:r>
              <a:rPr lang="ko-KR" altLang="en-US" dirty="0"/>
              <a:t>연출 시스템이 필요하다 해당 시스템과 카메라 연출 또한 연동이 필요하다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[1] </a:t>
            </a:r>
            <a:r>
              <a:rPr lang="ko-KR" altLang="en-US" dirty="0"/>
              <a:t>텍스트 흔들림 효과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[2] </a:t>
            </a:r>
            <a:r>
              <a:rPr lang="ko-KR" altLang="en-US" dirty="0"/>
              <a:t>텍스트 애니메이션 효과 </a:t>
            </a:r>
            <a:r>
              <a:rPr lang="en-US" altLang="ko-KR" dirty="0"/>
              <a:t>(</a:t>
            </a:r>
            <a:r>
              <a:rPr lang="ko-KR" altLang="en-US" dirty="0"/>
              <a:t>속도 조절기능</a:t>
            </a:r>
            <a:r>
              <a:rPr lang="en-US" altLang="ko-KR" dirty="0"/>
              <a:t>)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[3] </a:t>
            </a:r>
            <a:r>
              <a:rPr lang="ko-KR" altLang="en-US" dirty="0"/>
              <a:t>텍스트 크기 효과</a:t>
            </a:r>
            <a:endParaRPr lang="en-US" altLang="ko-KR" dirty="0"/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[4] </a:t>
            </a:r>
            <a:r>
              <a:rPr lang="ko-KR" altLang="en-US" dirty="0">
                <a:solidFill>
                  <a:schemeClr val="bg1"/>
                </a:solidFill>
              </a:rPr>
              <a:t>텍스트 색 효과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[5] </a:t>
            </a:r>
            <a:r>
              <a:rPr lang="ko-KR" altLang="en-US" dirty="0">
                <a:solidFill>
                  <a:schemeClr val="bg1"/>
                </a:solidFill>
              </a:rPr>
              <a:t>텍스트 노이즈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A7A651-7907-4651-1818-37482CAE714C}"/>
              </a:ext>
            </a:extLst>
          </p:cNvPr>
          <p:cNvGrpSpPr/>
          <p:nvPr/>
        </p:nvGrpSpPr>
        <p:grpSpPr>
          <a:xfrm>
            <a:off x="210717" y="2328284"/>
            <a:ext cx="3577294" cy="1782313"/>
            <a:chOff x="197192" y="1914749"/>
            <a:chExt cx="3577294" cy="178231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32DC92D-1F18-A29A-DCBD-570CF2933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192" y="1914749"/>
              <a:ext cx="3576664" cy="61913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D390B0-19CC-88BA-1261-6E7B2E9F7079}"/>
                </a:ext>
              </a:extLst>
            </p:cNvPr>
            <p:cNvSpPr/>
            <p:nvPr/>
          </p:nvSpPr>
          <p:spPr>
            <a:xfrm>
              <a:off x="197822" y="2462211"/>
              <a:ext cx="3576664" cy="12348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특정 텍스트에만 효과를 줄 수 있어야 한다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338A20-1E2D-486B-F291-9DF5333C42C4}"/>
              </a:ext>
            </a:extLst>
          </p:cNvPr>
          <p:cNvSpPr/>
          <p:nvPr/>
        </p:nvSpPr>
        <p:spPr>
          <a:xfrm>
            <a:off x="197192" y="1245268"/>
            <a:ext cx="6852111" cy="89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텍스트의 연출로 감정표현</a:t>
            </a:r>
            <a:r>
              <a:rPr lang="en-US" altLang="ko-KR" dirty="0"/>
              <a:t>, </a:t>
            </a:r>
            <a:r>
              <a:rPr lang="ko-KR" altLang="en-US" dirty="0"/>
              <a:t>텍스트 크기 조절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6068C0-E705-902E-8F9D-0CD4B0085C40}"/>
              </a:ext>
            </a:extLst>
          </p:cNvPr>
          <p:cNvGrpSpPr/>
          <p:nvPr/>
        </p:nvGrpSpPr>
        <p:grpSpPr>
          <a:xfrm>
            <a:off x="4262101" y="2320916"/>
            <a:ext cx="2787201" cy="1789681"/>
            <a:chOff x="187955" y="4829607"/>
            <a:chExt cx="2545856" cy="171144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D2E9FF-E86F-D2BF-924E-BEF695939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955" y="4829607"/>
              <a:ext cx="2545856" cy="82620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BEBAA3F-311C-0F5C-56FC-BAB6423C627F}"/>
                </a:ext>
              </a:extLst>
            </p:cNvPr>
            <p:cNvSpPr/>
            <p:nvPr/>
          </p:nvSpPr>
          <p:spPr>
            <a:xfrm>
              <a:off x="187955" y="5649005"/>
              <a:ext cx="2545856" cy="8920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텍스트의 색상 변경 효과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AFFB1BA-DB98-E23A-D0B6-77E235D09B1C}"/>
              </a:ext>
            </a:extLst>
          </p:cNvPr>
          <p:cNvGrpSpPr/>
          <p:nvPr/>
        </p:nvGrpSpPr>
        <p:grpSpPr>
          <a:xfrm>
            <a:off x="210717" y="4572124"/>
            <a:ext cx="2724170" cy="1908958"/>
            <a:chOff x="4325133" y="2789187"/>
            <a:chExt cx="2724170" cy="1908958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3B769BB-4C23-A943-791B-E77D1734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9896" y="2789187"/>
              <a:ext cx="2719407" cy="476253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D69C7C4-2CAB-5611-32AC-B7D398E86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25133" y="3272359"/>
              <a:ext cx="2724170" cy="500066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59E85B3-731A-8A46-CE03-D65D1A33C1E2}"/>
                </a:ext>
              </a:extLst>
            </p:cNvPr>
            <p:cNvSpPr/>
            <p:nvPr/>
          </p:nvSpPr>
          <p:spPr>
            <a:xfrm>
              <a:off x="4329896" y="3739636"/>
              <a:ext cx="2719407" cy="958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텍스트 애니메이션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B7B74BD-DFD5-1650-8F9E-01FF2E70DA9C}"/>
              </a:ext>
            </a:extLst>
          </p:cNvPr>
          <p:cNvGrpSpPr/>
          <p:nvPr/>
        </p:nvGrpSpPr>
        <p:grpSpPr>
          <a:xfrm>
            <a:off x="3207449" y="4572124"/>
            <a:ext cx="4673808" cy="1908958"/>
            <a:chOff x="3181244" y="4548311"/>
            <a:chExt cx="4262469" cy="1693174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70249DD-54BD-A5BC-6616-6850419F8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81244" y="4548311"/>
              <a:ext cx="4262469" cy="500066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3D2DFE-E283-56C1-F3C3-6ABE900D127A}"/>
                </a:ext>
              </a:extLst>
            </p:cNvPr>
            <p:cNvSpPr/>
            <p:nvPr/>
          </p:nvSpPr>
          <p:spPr>
            <a:xfrm>
              <a:off x="3181244" y="5013434"/>
              <a:ext cx="4262469" cy="12280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텍스트 노이즈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13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EBBA610-F169-2A26-B9FF-D4A89E77E227}"/>
              </a:ext>
            </a:extLst>
          </p:cNvPr>
          <p:cNvSpPr txBox="1"/>
          <p:nvPr/>
        </p:nvSpPr>
        <p:spPr>
          <a:xfrm>
            <a:off x="197192" y="127270"/>
            <a:ext cx="3354445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페이즈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2 [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프롤로그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  <a:cs typeface="Aharoni" panose="02010803020104030203" pitchFamily="2" charset="-79"/>
              </a:rPr>
              <a:t>]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D83144E-34BA-326D-C160-C4C33E2494E4}"/>
              </a:ext>
            </a:extLst>
          </p:cNvPr>
          <p:cNvSpPr/>
          <p:nvPr/>
        </p:nvSpPr>
        <p:spPr>
          <a:xfrm>
            <a:off x="197192" y="6156960"/>
            <a:ext cx="11797616" cy="5024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32962-E0A0-35DD-7F96-480FBF2323EB}"/>
              </a:ext>
            </a:extLst>
          </p:cNvPr>
          <p:cNvSpPr/>
          <p:nvPr/>
        </p:nvSpPr>
        <p:spPr>
          <a:xfrm>
            <a:off x="3622767" y="3744686"/>
            <a:ext cx="5512525" cy="289124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카메라 영역 플레이어를 따라 다니며 시네 머신 영역을 벗어날 수 없다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8C52E5-9E5E-8F16-A342-3C9AEA7C2E71}"/>
              </a:ext>
            </a:extLst>
          </p:cNvPr>
          <p:cNvSpPr/>
          <p:nvPr/>
        </p:nvSpPr>
        <p:spPr>
          <a:xfrm>
            <a:off x="10293531" y="4432663"/>
            <a:ext cx="1701277" cy="22032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2971F-6B53-6E0D-50A1-D465A0D991AA}"/>
              </a:ext>
            </a:extLst>
          </p:cNvPr>
          <p:cNvSpPr/>
          <p:nvPr/>
        </p:nvSpPr>
        <p:spPr>
          <a:xfrm>
            <a:off x="2468880" y="921428"/>
            <a:ext cx="6666412" cy="5024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FD894A-DDF5-0F4E-6F25-61C21A2BC240}"/>
              </a:ext>
            </a:extLst>
          </p:cNvPr>
          <p:cNvSpPr/>
          <p:nvPr/>
        </p:nvSpPr>
        <p:spPr>
          <a:xfrm>
            <a:off x="197192" y="921428"/>
            <a:ext cx="11803219" cy="573795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시네 머신 영역 해당 영역을 벗어나면 다른 시네 미선 영역으로 바뀐다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BDFAA1-7BD4-E1A7-421F-C83969D9B4A4}"/>
              </a:ext>
            </a:extLst>
          </p:cNvPr>
          <p:cNvCxnSpPr/>
          <p:nvPr/>
        </p:nvCxnSpPr>
        <p:spPr>
          <a:xfrm>
            <a:off x="6200503" y="457804"/>
            <a:ext cx="0" cy="92724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9F84AB1-ADAF-F771-B4B1-38F0AA44D03A}"/>
              </a:ext>
            </a:extLst>
          </p:cNvPr>
          <p:cNvCxnSpPr/>
          <p:nvPr/>
        </p:nvCxnSpPr>
        <p:spPr>
          <a:xfrm>
            <a:off x="6096000" y="6195757"/>
            <a:ext cx="0" cy="927247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A7EF69-5B92-4D7C-099E-87E6456773F9}"/>
              </a:ext>
            </a:extLst>
          </p:cNvPr>
          <p:cNvCxnSpPr>
            <a:cxnSpLocks/>
          </p:cNvCxnSpPr>
          <p:nvPr/>
        </p:nvCxnSpPr>
        <p:spPr>
          <a:xfrm>
            <a:off x="-371667" y="3479649"/>
            <a:ext cx="113771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C37B10-68AC-D8D9-4163-A2748B8EB10C}"/>
              </a:ext>
            </a:extLst>
          </p:cNvPr>
          <p:cNvCxnSpPr>
            <a:cxnSpLocks/>
          </p:cNvCxnSpPr>
          <p:nvPr/>
        </p:nvCxnSpPr>
        <p:spPr>
          <a:xfrm>
            <a:off x="11425949" y="3541184"/>
            <a:ext cx="1137718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CF8AC5-641C-C884-5980-8819BD05EC32}"/>
              </a:ext>
            </a:extLst>
          </p:cNvPr>
          <p:cNvSpPr/>
          <p:nvPr/>
        </p:nvSpPr>
        <p:spPr>
          <a:xfrm>
            <a:off x="6579247" y="541269"/>
            <a:ext cx="2270123" cy="6313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상하좌우 시네 머신 연결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D92827-F8ED-99F1-1E29-E2203DB54E21}"/>
              </a:ext>
            </a:extLst>
          </p:cNvPr>
          <p:cNvSpPr/>
          <p:nvPr/>
        </p:nvSpPr>
        <p:spPr>
          <a:xfrm>
            <a:off x="-943473" y="3744686"/>
            <a:ext cx="2270123" cy="6313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상하좌우 시네 머신 연결 가능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C153BC-531B-FD22-B15F-B73F79F37E06}"/>
              </a:ext>
            </a:extLst>
          </p:cNvPr>
          <p:cNvSpPr/>
          <p:nvPr/>
        </p:nvSpPr>
        <p:spPr>
          <a:xfrm>
            <a:off x="6775281" y="6259823"/>
            <a:ext cx="2270123" cy="6313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상하좌우 시네 머신 연결 가능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06FF0D-7E29-487F-9A0F-B3CE47390B54}"/>
              </a:ext>
            </a:extLst>
          </p:cNvPr>
          <p:cNvSpPr/>
          <p:nvPr/>
        </p:nvSpPr>
        <p:spPr>
          <a:xfrm>
            <a:off x="10859746" y="3801294"/>
            <a:ext cx="2270123" cy="6313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상하좌우 시네 머신 연결 가능</a:t>
            </a:r>
          </a:p>
        </p:txBody>
      </p:sp>
    </p:spTree>
    <p:extLst>
      <p:ext uri="{BB962C8B-B14F-4D97-AF65-F5344CB8AC3E}">
        <p14:creationId xmlns:p14="http://schemas.microsoft.com/office/powerpoint/2010/main" val="192845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599</Words>
  <Application>Microsoft Office PowerPoint</Application>
  <PresentationFormat>와이드스크린</PresentationFormat>
  <Paragraphs>149</Paragraphs>
  <Slides>14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경식</dc:creator>
  <cp:lastModifiedBy>경식 김</cp:lastModifiedBy>
  <cp:revision>2</cp:revision>
  <dcterms:created xsi:type="dcterms:W3CDTF">2023-04-07T10:03:59Z</dcterms:created>
  <dcterms:modified xsi:type="dcterms:W3CDTF">2023-04-09T04:27:28Z</dcterms:modified>
</cp:coreProperties>
</file>